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750" y="5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9977686-93E9-41B3-973A-6C05B3E45963}" type="datetime1">
              <a: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6/9/2019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BAEEEC1-C110-4F1E-9823-8508BAB67F40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‹#›</a:t>
            </a:fld>
            <a:endParaRPr lang="en-US" sz="12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3" name="Date Placeholder 2"/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8797DF4-6932-4275-A5E6-7C15D044FA0B}" type="datetime1">
              <a:rPr lang="en-US"/>
              <a:pPr lvl="0"/>
              <a:t>6/9/2019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es Placehold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</a:defRPr>
            </a:lvl1pPr>
          </a:lstStyle>
          <a:p>
            <a:pPr lvl="0"/>
            <a:fld id="{CE80A80C-5BCC-4C87-8191-CF549CE0CD14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en-US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ln w="12701">
            <a:solidFill>
              <a:srgbClr val="000000"/>
            </a:solidFill>
            <a:prstDash val="solid"/>
            <a:miter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fa-IR" dirty="0" smtClean="0">
                <a:cs typeface="B Mitra" pitchFamily="2" charset="-78"/>
              </a:rPr>
              <a:t>کاری از فرشته معینی فر طلبه‌ی پایه سوم-مدرسه علمیه امام حسین(علیه السلام)قصرشیرین</a:t>
            </a:r>
            <a:endParaRPr lang="en-US" dirty="0">
              <a:cs typeface="B Mitra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CE80A80C-5BCC-4C87-8191-CF549CE0CD14}" type="slidenum">
              <a:rPr lang="en-US" smtClean="0"/>
              <a:pPr lvl="0"/>
              <a:t>19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media/image15.jpeg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:\Abzar\ابزارهای فتوشاپ\وکتور\ترنج\Eslimi_Vector_Toranj_22[Www.Torobche.Com]\Eslimi_Vector_Toranj_22[Www.Torobche.Com].pn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r="49738"/>
          <a:stretch>
            <a:fillRect/>
          </a:stretch>
        </p:blipFill>
        <p:spPr>
          <a:xfrm>
            <a:off x="120645" y="2527301"/>
            <a:ext cx="1098551" cy="2184401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4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524003" y="-4764"/>
            <a:ext cx="6372225" cy="70167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5000" b="0" i="0" u="none" strike="noStrike" kern="1200" cap="none" spc="0" baseline="0">
                <a:solidFill>
                  <a:srgbClr val="000000"/>
                </a:solidFill>
                <a:uFillTx/>
                <a:latin typeface="110_Besmellah_1(MRT)" pitchFamily="2"/>
                <a:cs typeface="Arial"/>
              </a:rPr>
              <a:t>s</a:t>
            </a:r>
          </a:p>
        </p:txBody>
      </p:sp>
      <p:pic>
        <p:nvPicPr>
          <p:cNvPr id="4" name="Picture 8" descr="H:\Abzar\ابزارهای فتوشاپ\وکتور\ترنج\Eslimi_Vector_Toranj_22[Www.Torobche.Com]\Eslimi_Vector_Toranj_22[Www.Torobche.Com].pn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 l="49738"/>
          <a:stretch>
            <a:fillRect/>
          </a:stretch>
        </p:blipFill>
        <p:spPr>
          <a:xfrm>
            <a:off x="7924803" y="2527301"/>
            <a:ext cx="1098551" cy="2184401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39999"/>
              </a:srgbClr>
            </a:outerShdw>
          </a:effectLst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hahadat\Desktop\22.png"/>
          <p:cNvPicPr>
            <a:picLocks noChangeAspect="1"/>
          </p:cNvPicPr>
          <p:nvPr/>
        </p:nvPicPr>
        <p:blipFill>
          <a:blip r:embed="rId2" cstate="print"/>
          <a:srcRect l="14227" t="19207" b="23160"/>
          <a:stretch>
            <a:fillRect/>
          </a:stretch>
        </p:blipFill>
        <p:spPr>
          <a:xfrm>
            <a:off x="533396" y="4572000"/>
            <a:ext cx="8305796" cy="1752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C:\Users\Shahadat\Desktop\22.png"/>
          <p:cNvPicPr>
            <a:picLocks noChangeAspect="1"/>
          </p:cNvPicPr>
          <p:nvPr/>
        </p:nvPicPr>
        <p:blipFill>
          <a:blip r:embed="rId3" cstate="print"/>
          <a:srcRect l="14227" t="19207" b="23160"/>
          <a:stretch>
            <a:fillRect/>
          </a:stretch>
        </p:blipFill>
        <p:spPr>
          <a:xfrm>
            <a:off x="1295403" y="2514600"/>
            <a:ext cx="6742108" cy="2133596"/>
          </a:xfrm>
          <a:prstGeom prst="rect">
            <a:avLst/>
          </a:prstGeom>
          <a:noFill/>
          <a:ln>
            <a:noFill/>
          </a:ln>
          <a:effectLst>
            <a:outerShdw dist="38103" dir="16200000" algn="tl">
              <a:srgbClr val="000000">
                <a:alpha val="40000"/>
              </a:srgbClr>
            </a:outerShdw>
          </a:effectLst>
        </p:spPr>
      </p:pic>
      <p:pic>
        <p:nvPicPr>
          <p:cNvPr id="4" name="Picture 8" descr="H:\Abzar\ابزارهای فتوشاپ\وکتور\ترنج\Eslimi_Vector_Toranj_22[Www.Torobche.Com]\Eslimi_Vector_Toranj_22[Www.Torobche.Com].pn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r="49738"/>
          <a:stretch>
            <a:fillRect/>
          </a:stretch>
        </p:blipFill>
        <p:spPr>
          <a:xfrm>
            <a:off x="685800" y="2895603"/>
            <a:ext cx="688972" cy="1371600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40000"/>
              </a:srgbClr>
            </a:outerShdw>
          </a:effectLst>
        </p:spPr>
      </p:pic>
      <p:pic>
        <p:nvPicPr>
          <p:cNvPr id="5" name="Picture 6" descr="H:\Abzar\ابزارهای فتوشاپ\وکتور\ترنج\Eslimi_Vector_Toranj_22[Www.Torobche.Com]\Eslimi_Vector_Toranj_22[Www.Torobche.Com].png"/>
          <p:cNvPicPr>
            <a:picLocks noChangeAspect="1"/>
          </p:cNvPicPr>
          <p:nvPr/>
        </p:nvPicPr>
        <p:blipFill>
          <a:blip r:embed="rId5" cstate="print">
            <a:lum contrast="10000"/>
          </a:blip>
          <a:srcRect l="49738"/>
          <a:stretch>
            <a:fillRect/>
          </a:stretch>
        </p:blipFill>
        <p:spPr>
          <a:xfrm>
            <a:off x="7769227" y="2895603"/>
            <a:ext cx="688972" cy="1371600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39999"/>
              </a:srgbClr>
            </a:outerShdw>
          </a:effectLst>
        </p:spPr>
      </p:pic>
      <p:pic>
        <p:nvPicPr>
          <p:cNvPr id="6" name="Picture 2" descr="H:\Abzar\ابزارهای فتوشاپ\وکتور\ترنج\Eslimi_Vector_Toranj_22[Www.Torobche.Com]\Eslimi_Vector_Toranj_22[Www.Torobche.Com].png"/>
          <p:cNvPicPr>
            <a:picLocks noChangeAspect="1"/>
          </p:cNvPicPr>
          <p:nvPr/>
        </p:nvPicPr>
        <p:blipFill>
          <a:blip r:embed="rId6" cstate="print">
            <a:lum contrast="10000"/>
          </a:blip>
          <a:srcRect t="50000"/>
          <a:stretch>
            <a:fillRect/>
          </a:stretch>
        </p:blipFill>
        <p:spPr>
          <a:xfrm>
            <a:off x="1295403" y="0"/>
            <a:ext cx="6705596" cy="3352803"/>
          </a:xfrm>
          <a:prstGeom prst="rect">
            <a:avLst/>
          </a:prstGeom>
          <a:noFill/>
          <a:ln>
            <a:noFill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</p:pic>
      <p:sp>
        <p:nvSpPr>
          <p:cNvPr id="7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838203" y="4724403"/>
            <a:ext cx="7543800" cy="1371600"/>
          </a:xfrm>
        </p:spPr>
        <p:txBody>
          <a:bodyPr anchor="b"/>
          <a:lstStyle>
            <a:lvl1pPr marL="0" indent="0">
              <a:spcBef>
                <a:spcPts val="400"/>
              </a:spcBef>
              <a:buNone/>
              <a:defRPr lang="en-US" sz="1800">
                <a:solidFill>
                  <a:srgbClr val="595959"/>
                </a:solidFill>
                <a:cs typeface="B Yekan" pitchFamily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1371600" y="2743200"/>
            <a:ext cx="6400800" cy="1676396"/>
          </a:xfrm>
        </p:spPr>
        <p:txBody>
          <a:bodyPr/>
          <a:lstStyle>
            <a:lvl1pPr rtl="1"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www.aseman313.ir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>
          <a:blip r:embed="rId2" r:link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Abzar\ابزارهای فتوشاپ\وکتور\ترنج\Eslimi-Cadre-Vector-1-(Www.Torobche.Com)\23333333.pn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>
          <a:xfrm>
            <a:off x="738185" y="1262064"/>
            <a:ext cx="7720014" cy="2166935"/>
          </a:xfrm>
          <a:prstGeom prst="rect">
            <a:avLst/>
          </a:prstGeom>
          <a:noFill/>
          <a:ln>
            <a:noFill/>
          </a:ln>
          <a:effectLst>
            <a:outerShdw dist="38103" dir="16200000" algn="tl">
              <a:srgbClr val="000000">
                <a:alpha val="40000"/>
              </a:srgbClr>
            </a:outerShdw>
          </a:effectLst>
        </p:spPr>
      </p:pic>
      <p:pic>
        <p:nvPicPr>
          <p:cNvPr id="3" name="Picture 10" descr="C:\Users\Shahadat\Desktop\22.png"/>
          <p:cNvPicPr>
            <a:picLocks noChangeAspect="1"/>
          </p:cNvPicPr>
          <p:nvPr/>
        </p:nvPicPr>
        <p:blipFill>
          <a:blip r:embed="rId5" cstate="print"/>
          <a:srcRect l="14227" t="19207" b="23160"/>
          <a:stretch>
            <a:fillRect/>
          </a:stretch>
        </p:blipFill>
        <p:spPr>
          <a:xfrm>
            <a:off x="990596" y="3657600"/>
            <a:ext cx="7467603" cy="2286000"/>
          </a:xfrm>
          <a:prstGeom prst="rect">
            <a:avLst/>
          </a:prstGeom>
          <a:noFill/>
          <a:ln>
            <a:noFill/>
          </a:ln>
          <a:effectLst>
            <a:outerShdw dist="38103" dir="16200000" algn="tl">
              <a:srgbClr val="000000">
                <a:alpha val="40000"/>
              </a:srgbClr>
            </a:outerShdw>
          </a:effectLst>
        </p:spPr>
      </p:pic>
      <p:pic>
        <p:nvPicPr>
          <p:cNvPr id="4" name="Picture 24" descr="H:\Abzar\ابزارهای فتوشاپ\وکتور\ترنج\Eslimi_Vector_Toranj_22[Www.Torobche.Com]\بلل.png"/>
          <p:cNvPicPr>
            <a:picLocks noChangeAspect="1"/>
          </p:cNvPicPr>
          <p:nvPr/>
        </p:nvPicPr>
        <p:blipFill>
          <a:blip r:embed="rId6" cstate="print"/>
          <a:srcRect t="15826" r="49640" b="19424"/>
          <a:stretch>
            <a:fillRect/>
          </a:stretch>
        </p:blipFill>
        <p:spPr>
          <a:xfrm>
            <a:off x="3810003" y="0"/>
            <a:ext cx="533399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 descr="H:\Abzar\ابزارهای فتوشاپ\وکتور\ترنج\Eslimi_Vector_Toranj_22[Www.Torobche.Com]\Eslimi_Vector_Toranj_22[Www.Torobche.Com].png"/>
          <p:cNvPicPr>
            <a:picLocks noChangeAspect="1"/>
          </p:cNvPicPr>
          <p:nvPr/>
        </p:nvPicPr>
        <p:blipFill>
          <a:blip r:embed="rId7" cstate="print">
            <a:lum contrast="10000"/>
          </a:blip>
          <a:srcRect l="49738"/>
          <a:stretch>
            <a:fillRect/>
          </a:stretch>
        </p:blipFill>
        <p:spPr>
          <a:xfrm>
            <a:off x="8153403" y="3962396"/>
            <a:ext cx="771525" cy="1622429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39999"/>
              </a:srgbClr>
            </a:outerShdw>
          </a:effectLst>
        </p:spPr>
      </p:pic>
      <p:pic>
        <p:nvPicPr>
          <p:cNvPr id="6" name="Picture 8" descr="H:\Abzar\ابزارهای فتوشاپ\وکتور\ترنج\Eslimi_Vector_Toranj_22[Www.Torobche.Com]\Eslimi_Vector_Toranj_22[Www.Torobche.Com].png"/>
          <p:cNvPicPr>
            <a:picLocks noChangeAspect="1"/>
          </p:cNvPicPr>
          <p:nvPr/>
        </p:nvPicPr>
        <p:blipFill>
          <a:blip r:embed="rId8" cstate="print">
            <a:lum contrast="10000"/>
          </a:blip>
          <a:srcRect r="49738"/>
          <a:stretch>
            <a:fillRect/>
          </a:stretch>
        </p:blipFill>
        <p:spPr>
          <a:xfrm>
            <a:off x="304796" y="3962396"/>
            <a:ext cx="771525" cy="1622429"/>
          </a:xfrm>
          <a:prstGeom prst="rect">
            <a:avLst/>
          </a:prstGeom>
          <a:noFill/>
          <a:ln>
            <a:noFill/>
          </a:ln>
          <a:effectLst>
            <a:outerShdw dir="16200000" algn="tl">
              <a:srgbClr val="000000">
                <a:alpha val="40000"/>
              </a:srgbClr>
            </a:outerShdw>
          </a:effectLst>
        </p:spPr>
      </p:pic>
      <p:sp>
        <p:nvSpPr>
          <p:cNvPr id="7" name="TextBox 8"/>
          <p:cNvSpPr txBox="1"/>
          <p:nvPr/>
        </p:nvSpPr>
        <p:spPr>
          <a:xfrm rot="5400013">
            <a:off x="8508207" y="6331744"/>
            <a:ext cx="1143000" cy="21431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b="0" i="0" u="none" strike="noStrike" kern="1200" cap="none" spc="0" baseline="0">
                <a:solidFill>
                  <a:srgbClr val="996600"/>
                </a:solidFill>
                <a:uFillTx/>
                <a:latin typeface="Calibri" pitchFamily="34"/>
                <a:cs typeface="Arial"/>
              </a:rPr>
              <a:t>www.aseman313.ir</a:t>
            </a:r>
          </a:p>
        </p:txBody>
      </p:sp>
      <p:sp>
        <p:nvSpPr>
          <p:cNvPr id="8" name="Title 1"/>
          <p:cNvSpPr txBox="1">
            <a:spLocks noGrp="1"/>
          </p:cNvSpPr>
          <p:nvPr>
            <p:ph type="title"/>
          </p:nvPr>
        </p:nvSpPr>
        <p:spPr>
          <a:xfrm>
            <a:off x="1143000" y="1672821"/>
            <a:ext cx="6934196" cy="1375175"/>
          </a:xfrm>
        </p:spPr>
        <p:txBody>
          <a:bodyPr/>
          <a:lstStyle>
            <a:lvl1pPr rtl="1"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1143000" y="3886200"/>
            <a:ext cx="6934196" cy="1752603"/>
          </a:xfrm>
        </p:spPr>
        <p:txBody>
          <a:bodyPr anchorCtr="1"/>
          <a:lstStyle>
            <a:lvl1pPr marL="0" indent="0" algn="ctr">
              <a:spcBef>
                <a:spcPts val="600"/>
              </a:spcBef>
              <a:buNone/>
              <a:defRPr lang="en-US" sz="2400">
                <a:cs typeface="B Yekan" pitchFamily="2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10" name="Footer Placeholder 22"/>
          <p:cNvSpPr txBox="1">
            <a:spLocks noGrp="1"/>
          </p:cNvSpPr>
          <p:nvPr>
            <p:ph type="ftr" sz="quarter" idx="9"/>
          </p:nvPr>
        </p:nvSpPr>
        <p:spPr>
          <a:xfrm>
            <a:off x="3124203" y="6324603"/>
            <a:ext cx="2895603" cy="381003"/>
          </a:xfrm>
        </p:spPr>
        <p:txBody>
          <a:bodyPr/>
          <a:lstStyle>
            <a:lvl1pPr>
              <a:defRPr sz="800"/>
            </a:lvl1pPr>
          </a:lstStyle>
          <a:p>
            <a:pPr lvl="0"/>
            <a:r>
              <a:rPr lang="en-US"/>
              <a:t>www.aseman313.ir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hahadat\Desktop\11233.png"/>
          <p:cNvPicPr>
            <a:picLocks noChangeAspect="1"/>
          </p:cNvPicPr>
          <p:nvPr/>
        </p:nvPicPr>
        <p:blipFill>
          <a:blip r:embed="rId2" cstate="print"/>
          <a:srcRect l="2542" r="847"/>
          <a:stretch>
            <a:fillRect/>
          </a:stretch>
        </p:blipFill>
        <p:spPr>
          <a:xfrm>
            <a:off x="152403" y="1600200"/>
            <a:ext cx="8915400" cy="5105396"/>
          </a:xfrm>
          <a:prstGeom prst="rect">
            <a:avLst/>
          </a:prstGeom>
          <a:noFill/>
          <a:ln>
            <a:noFill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</p:pic>
      <p:pic>
        <p:nvPicPr>
          <p:cNvPr id="3" name="Picture 7" descr="H:\Abzar\ابزارهای فتوشاپ\وکتور\ترنج\Eslimi-Cadre-Vector-1-(Www.Torobche.Com)\23333333.png"/>
          <p:cNvPicPr>
            <a:picLocks noChangeAspect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>
          <a:xfrm>
            <a:off x="685800" y="76196"/>
            <a:ext cx="7853360" cy="1495428"/>
          </a:xfrm>
          <a:prstGeom prst="rect">
            <a:avLst/>
          </a:prstGeom>
          <a:noFill/>
          <a:ln>
            <a:noFill/>
          </a:ln>
          <a:effectLst>
            <a:outerShdw dist="38096" dir="8100000" algn="tl">
              <a:srgbClr val="000000">
                <a:alpha val="40000"/>
              </a:srgbClr>
            </a:outerShdw>
          </a:effectLst>
        </p:spPr>
      </p:pic>
      <p:pic>
        <p:nvPicPr>
          <p:cNvPr id="4" name="Picture 11" descr="H:\Abzar\ابزارهای فتوشاپ\وکتور\ترنج\Eslimi_Vector_Toranj_22[Www.Torobche.Com]\Eslimi_Vector_Toranj_.png"/>
          <p:cNvPicPr>
            <a:picLocks noChangeAspect="1"/>
          </p:cNvPicPr>
          <p:nvPr/>
        </p:nvPicPr>
        <p:blipFill>
          <a:blip r:embed="rId4" cstate="print"/>
          <a:srcRect l="50000"/>
          <a:stretch>
            <a:fillRect/>
          </a:stretch>
        </p:blipFill>
        <p:spPr>
          <a:xfrm>
            <a:off x="0" y="1536704"/>
            <a:ext cx="2660647" cy="532129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052200" y="304796"/>
            <a:ext cx="7101193" cy="1016904"/>
          </a:xfrm>
        </p:spPr>
        <p:txBody>
          <a:bodyPr/>
          <a:lstStyle>
            <a:lvl1pPr rtl="1"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 txBox="1">
            <a:spLocks noGrp="1"/>
          </p:cNvSpPr>
          <p:nvPr>
            <p:ph idx="1"/>
          </p:nvPr>
        </p:nvSpPr>
        <p:spPr>
          <a:xfrm>
            <a:off x="304796" y="1752603"/>
            <a:ext cx="8534396" cy="4800600"/>
          </a:xfrm>
        </p:spPr>
        <p:txBody>
          <a:bodyPr/>
          <a:lstStyle>
            <a:lvl1pPr>
              <a:buSzPts val="2560"/>
              <a:buBlip>
                <a:blip r:embed="rId5"/>
              </a:buBlip>
              <a:defRPr lang="en-US">
                <a:solidFill>
                  <a:srgbClr val="595959"/>
                </a:solidFill>
                <a:cs typeface="B Yekan" pitchFamily="2"/>
              </a:defRPr>
            </a:lvl1pPr>
            <a:lvl2pPr>
              <a:spcBef>
                <a:spcPts val="400"/>
              </a:spcBef>
              <a:buSzPts val="2304"/>
              <a:buBlip>
                <a:blip r:embed="rId5"/>
              </a:buBlip>
              <a:defRPr lang="en-US">
                <a:cs typeface="B Yekan" pitchFamily="2"/>
              </a:defRPr>
            </a:lvl2pPr>
            <a:lvl3pPr>
              <a:buSzPts val="2047"/>
              <a:buBlip>
                <a:blip r:embed="rId5"/>
              </a:buBlip>
              <a:defRPr lang="en-US">
                <a:cs typeface="B Yekan" pitchFamily="2"/>
              </a:defRPr>
            </a:lvl3pPr>
            <a:lvl4pPr>
              <a:buSzPts val="1791"/>
              <a:buBlip>
                <a:blip r:embed="rId5"/>
              </a:buBlip>
              <a:defRPr lang="en-US">
                <a:cs typeface="B Yekan" pitchFamily="2"/>
              </a:defRPr>
            </a:lvl4pPr>
            <a:lvl5pPr>
              <a:buSzPts val="1535"/>
              <a:buBlip>
                <a:blip r:embed="rId5"/>
              </a:buBlip>
              <a:defRPr lang="en-US" sz="1200">
                <a:cs typeface="B Yekan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Abzar\ابزارهای فتوشاپ\وکتور\ترنج\Eslimi_Vector_Toranj_22[Www.Torobche.Com]\بلل.png"/>
          <p:cNvPicPr>
            <a:picLocks noChangeAspect="1"/>
          </p:cNvPicPr>
          <p:nvPr/>
        </p:nvPicPr>
        <p:blipFill>
          <a:blip r:embed="rId2" cstate="print"/>
          <a:srcRect b="80418"/>
          <a:stretch>
            <a:fillRect/>
          </a:stretch>
        </p:blipFill>
        <p:spPr>
          <a:xfrm>
            <a:off x="761996" y="5373691"/>
            <a:ext cx="7580311" cy="148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:\Abzar\ابزارهای فتوشاپ\وکتور\ترنج\Eslimi-Cadre-Vector-1-(Www.Torobche.Com)\1123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13">
            <a:off x="-89703" y="1918494"/>
            <a:ext cx="5181603" cy="4087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:\Abzar\ابزارهای فتوشاپ\وکتور\ترنج\Eslimi-Cadre-Vector-1-(Www.Torobche.Com)\1123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13">
            <a:off x="4101303" y="1918504"/>
            <a:ext cx="5181603" cy="4087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 descr="H:\Abzar\ابزارهای فتوشاپ\وکتور\ترنج\Eslimi-Cadre-Vector-1-(Www.Torobche.Com)\23333333.pn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>
          <a:xfrm>
            <a:off x="685800" y="152403"/>
            <a:ext cx="7853360" cy="1295403"/>
          </a:xfrm>
          <a:prstGeom prst="rect">
            <a:avLst/>
          </a:prstGeom>
          <a:noFill/>
          <a:ln>
            <a:noFill/>
          </a:ln>
          <a:effectLst>
            <a:outerShdw dist="38096" dir="8100000" algn="tl">
              <a:srgbClr val="000000">
                <a:alpha val="40000"/>
              </a:srgbClr>
            </a:outerShdw>
          </a:effectLst>
        </p:spPr>
      </p:pic>
      <p:sp>
        <p:nvSpPr>
          <p:cNvPr id="6" name="Content Placeholder 3"/>
          <p:cNvSpPr txBox="1">
            <a:spLocks noGrp="1"/>
          </p:cNvSpPr>
          <p:nvPr>
            <p:ph idx="1"/>
          </p:nvPr>
        </p:nvSpPr>
        <p:spPr>
          <a:xfrm>
            <a:off x="4648196" y="1524003"/>
            <a:ext cx="4038603" cy="4876796"/>
          </a:xfrm>
        </p:spPr>
        <p:txBody>
          <a:bodyPr/>
          <a:lstStyle>
            <a:lvl1pPr>
              <a:buBlip>
                <a:blip r:embed="rId5"/>
              </a:buBlip>
              <a:defRPr lang="en-US">
                <a:solidFill>
                  <a:srgbClr val="595959"/>
                </a:solidFill>
                <a:cs typeface="B Yekan" pitchFamily="2"/>
              </a:defRPr>
            </a:lvl1pPr>
            <a:lvl2pPr>
              <a:spcBef>
                <a:spcPts val="400"/>
              </a:spcBef>
              <a:buBlip>
                <a:blip r:embed="rId5"/>
              </a:buBlip>
              <a:defRPr lang="en-US">
                <a:cs typeface="B Yekan" pitchFamily="2"/>
              </a:defRPr>
            </a:lvl2pPr>
            <a:lvl3pPr>
              <a:buBlip>
                <a:blip r:embed="rId5"/>
              </a:buBlip>
              <a:defRPr lang="en-US">
                <a:cs typeface="B Yekan" pitchFamily="2"/>
              </a:defRPr>
            </a:lvl3pPr>
            <a:lvl4pPr>
              <a:buBlip>
                <a:blip r:embed="rId5"/>
              </a:buBlip>
              <a:defRPr lang="en-US">
                <a:cs typeface="B Yekan" pitchFamily="2"/>
              </a:defRPr>
            </a:lvl4pPr>
            <a:lvl5pPr>
              <a:buSzPts val="1200"/>
              <a:buBlip>
                <a:blip r:embed="rId5"/>
              </a:buBlip>
              <a:defRPr lang="en-US" sz="1200">
                <a:cs typeface="B Yekan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990596" y="304796"/>
            <a:ext cx="7239003" cy="914400"/>
          </a:xfrm>
        </p:spPr>
        <p:txBody>
          <a:bodyPr/>
          <a:lstStyle>
            <a:lvl1pPr rtl="1">
              <a:defRPr lang="en-US"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 txBox="1">
            <a:spLocks noGrp="1"/>
          </p:cNvSpPr>
          <p:nvPr>
            <p:ph idx="2"/>
          </p:nvPr>
        </p:nvSpPr>
        <p:spPr>
          <a:xfrm>
            <a:off x="457200" y="1524003"/>
            <a:ext cx="4038603" cy="4876796"/>
          </a:xfrm>
        </p:spPr>
        <p:txBody>
          <a:bodyPr/>
          <a:lstStyle>
            <a:lvl1pPr>
              <a:buBlip>
                <a:blip r:embed="rId5"/>
              </a:buBlip>
              <a:defRPr lang="en-US">
                <a:solidFill>
                  <a:srgbClr val="595959"/>
                </a:solidFill>
                <a:cs typeface="B Yekan" pitchFamily="2"/>
              </a:defRPr>
            </a:lvl1pPr>
            <a:lvl2pPr>
              <a:spcBef>
                <a:spcPts val="400"/>
              </a:spcBef>
              <a:buBlip>
                <a:blip r:embed="rId5"/>
              </a:buBlip>
              <a:defRPr lang="en-US">
                <a:cs typeface="B Yekan" pitchFamily="2"/>
              </a:defRPr>
            </a:lvl2pPr>
            <a:lvl3pPr>
              <a:buBlip>
                <a:blip r:embed="rId5"/>
              </a:buBlip>
              <a:defRPr lang="en-US">
                <a:cs typeface="B Yekan" pitchFamily="2"/>
              </a:defRPr>
            </a:lvl3pPr>
            <a:lvl4pPr>
              <a:buBlip>
                <a:blip r:embed="rId5"/>
              </a:buBlip>
              <a:defRPr lang="en-US">
                <a:cs typeface="B Yekan" pitchFamily="2"/>
              </a:defRPr>
            </a:lvl4pPr>
            <a:lvl5pPr>
              <a:buSzPts val="1200"/>
              <a:buBlip>
                <a:blip r:embed="rId5"/>
              </a:buBlip>
              <a:defRPr lang="en-US" sz="1200">
                <a:cs typeface="B Yekan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5"/>
          <p:cNvSpPr txBox="1">
            <a:spLocks noGrp="1"/>
          </p:cNvSpPr>
          <p:nvPr>
            <p:ph type="ftr" sz="quarter" idx="9"/>
          </p:nvPr>
        </p:nvSpPr>
        <p:spPr>
          <a:xfrm>
            <a:off x="3276596" y="6553203"/>
            <a:ext cx="2667003" cy="228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www.aseman313.ir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:\Abzar\ابزارهای فتوشاپ\وکتور\ترنج\Eslimi_Vector_Toranj_22[Www.Torobche.Com]\Eslimi_Vector_Toranj_22.png"/>
          <p:cNvPicPr>
            <a:picLocks noChangeAspect="1"/>
          </p:cNvPicPr>
          <p:nvPr/>
        </p:nvPicPr>
        <p:blipFill>
          <a:blip r:embed="rId2" cstate="print"/>
          <a:srcRect t="59091"/>
          <a:stretch>
            <a:fillRect/>
          </a:stretch>
        </p:blipFill>
        <p:spPr>
          <a:xfrm>
            <a:off x="228600" y="0"/>
            <a:ext cx="3352803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H:\Abzar\ابزارهای فتوشاپ\وکتور\ترنج\Eslimi-Cadre-Vector-1-(Www.Torobche.Com)\1123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13">
            <a:off x="-1499397" y="1804193"/>
            <a:ext cx="6781803" cy="3173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H:\Abzar\ابزارهای فتوشاپ\وکتور\ترنج\Eslimi_Vector_Toranj_22[Www.Torobche.Com]\بلل.png"/>
          <p:cNvPicPr>
            <a:picLocks noChangeAspect="1"/>
          </p:cNvPicPr>
          <p:nvPr/>
        </p:nvPicPr>
        <p:blipFill>
          <a:blip r:embed="rId4" cstate="print"/>
          <a:srcRect r="46890" b="27623"/>
          <a:stretch>
            <a:fillRect/>
          </a:stretch>
        </p:blipFill>
        <p:spPr>
          <a:xfrm>
            <a:off x="5118097" y="1371600"/>
            <a:ext cx="4025902" cy="548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:\Abzar\ابزارهای فتوشاپ\وکتور\ترنج\Eslimi-Cadre-Vector-1-(Www.Torobche.Com)\1123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5400013">
            <a:off x="2729703" y="775493"/>
            <a:ext cx="6858000" cy="5307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:\Abzar\ابزارهای فتوشاپ\وکتور\ترنج\Eslimi-Cadre-Vector-1-(Www.Torobche.Com)\11233.png"/>
          <p:cNvPicPr>
            <a:picLocks noChangeAspect="1"/>
          </p:cNvPicPr>
          <p:nvPr/>
        </p:nvPicPr>
        <p:blipFill>
          <a:blip r:embed="rId5" cstate="print"/>
          <a:srcRect l="1389" t="6352" r="94436" b="7203"/>
          <a:stretch>
            <a:fillRect/>
          </a:stretch>
        </p:blipFill>
        <p:spPr>
          <a:xfrm rot="5400013">
            <a:off x="1905001" y="76202"/>
            <a:ext cx="228600" cy="28193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381003" y="228600"/>
            <a:ext cx="3047996" cy="1206495"/>
          </a:xfrm>
        </p:spPr>
        <p:txBody>
          <a:bodyPr anchor="b" anchorCtr="0"/>
          <a:lstStyle>
            <a:lvl1pPr algn="r" rtl="1">
              <a:lnSpc>
                <a:spcPct val="150000"/>
              </a:lnSpc>
              <a:defRPr lang="en-US" sz="24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6356351"/>
          </a:xfrm>
        </p:spPr>
        <p:txBody>
          <a:bodyPr/>
          <a:lstStyle>
            <a:lvl1pPr>
              <a:spcBef>
                <a:spcPts val="800"/>
              </a:spcBef>
              <a:buSzPts val="3199"/>
              <a:buBlip>
                <a:blip r:embed="rId6"/>
              </a:buBlip>
              <a:defRPr lang="en-US" sz="320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cs typeface="A  Mitra_1 (MRT)" pitchFamily="2"/>
              </a:defRPr>
            </a:lvl1pPr>
            <a:lvl2pPr>
              <a:spcBef>
                <a:spcPts val="400"/>
              </a:spcBef>
              <a:buBlip>
                <a:blip r:embed="rId6"/>
              </a:buBlip>
              <a:defRPr lang="en-US">
                <a:cs typeface="B Yekan" pitchFamily="2"/>
              </a:defRPr>
            </a:lvl2pPr>
            <a:lvl3pPr>
              <a:buBlip>
                <a:blip r:embed="rId6"/>
              </a:buBlip>
              <a:defRPr lang="en-US">
                <a:cs typeface="B Yekan" pitchFamily="2"/>
              </a:defRPr>
            </a:lvl3pPr>
            <a:lvl4pPr>
              <a:buBlip>
                <a:blip r:embed="rId6"/>
              </a:buBlip>
              <a:defRPr lang="en-US">
                <a:cs typeface="B Yekan" pitchFamily="2"/>
              </a:defRPr>
            </a:lvl4pPr>
            <a:lvl5pPr>
              <a:buSzPts val="1200"/>
              <a:buBlip>
                <a:blip r:embed="rId6"/>
              </a:buBlip>
              <a:defRPr lang="en-US" sz="1200">
                <a:cs typeface="B Yekan" pitchFamily="2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3"/>
          <p:cNvSpPr txBox="1">
            <a:spLocks noGrp="1"/>
          </p:cNvSpPr>
          <p:nvPr>
            <p:ph type="body" idx="2"/>
          </p:nvPr>
        </p:nvSpPr>
        <p:spPr>
          <a:xfrm>
            <a:off x="381003" y="1524003"/>
            <a:ext cx="3047996" cy="5105396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>
                <a:cs typeface="B Yekan" pitchFamily="2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Abzar\ابزارهای فتوشاپ\وکتور\ترنج\Eslimi_Vector_Toranj_22[Www.Torobche.Com]\Eslimi_Vector_Toranj_22[Www.Torobche.Com].pn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rcRect l="52174"/>
          <a:stretch>
            <a:fillRect/>
          </a:stretch>
        </p:blipFill>
        <p:spPr>
          <a:xfrm>
            <a:off x="7239003" y="4800600"/>
            <a:ext cx="838203" cy="1752603"/>
          </a:xfrm>
          <a:prstGeom prst="rect">
            <a:avLst/>
          </a:prstGeom>
          <a:noFill/>
          <a:ln>
            <a:noFill/>
          </a:ln>
          <a:effectLst>
            <a:outerShdw dist="38103" dir="5400000" algn="tl">
              <a:srgbClr val="000000">
                <a:alpha val="39999"/>
              </a:srgbClr>
            </a:outerShdw>
          </a:effectLst>
        </p:spPr>
      </p:pic>
      <p:pic>
        <p:nvPicPr>
          <p:cNvPr id="3" name="Picture 3" descr="H:\Abzar\ابزارهای فتوشاپ\وکتور\ترنج\Eslimi_Vector_Toranj_22[Www.Torobche.Com]\Eslimi_Vector_Toranj_22[Www.Torobche.Com].pn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r="52174"/>
          <a:stretch>
            <a:fillRect/>
          </a:stretch>
        </p:blipFill>
        <p:spPr>
          <a:xfrm>
            <a:off x="990596" y="4800600"/>
            <a:ext cx="838203" cy="1752603"/>
          </a:xfrm>
          <a:prstGeom prst="rect">
            <a:avLst/>
          </a:prstGeom>
          <a:noFill/>
          <a:ln>
            <a:noFill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</p:pic>
      <p:pic>
        <p:nvPicPr>
          <p:cNvPr id="4" name="Picture 2" descr="H:\Abzar\ابزارهای فتوشاپ\وکتور\ترنج\Eslimi_Vector_Toranj_22[Www.Torobche.Com]\Eslimi_Vector_Toranj_22.png"/>
          <p:cNvPicPr>
            <a:picLocks noChangeAspect="1"/>
          </p:cNvPicPr>
          <p:nvPr/>
        </p:nvPicPr>
        <p:blipFill>
          <a:blip r:embed="rId4" cstate="print"/>
          <a:srcRect t="39204"/>
          <a:stretch>
            <a:fillRect/>
          </a:stretch>
        </p:blipFill>
        <p:spPr>
          <a:xfrm>
            <a:off x="761996" y="0"/>
            <a:ext cx="7580311" cy="460851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828800" y="4800600"/>
            <a:ext cx="5410203" cy="609603"/>
          </a:xfrm>
          <a:ln w="9528">
            <a:solidFill>
              <a:srgbClr val="EFC58D"/>
            </a:solidFill>
            <a:custDash>
              <a:ds d="100000" sp="100000"/>
            </a:custDash>
          </a:ln>
        </p:spPr>
        <p:txBody>
          <a:bodyPr anchor="b" anchorCtr="0"/>
          <a:lstStyle>
            <a:lvl1pPr algn="r" rtl="1">
              <a:defRPr lang="en-US" sz="2000" b="1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Picture Placeholder 2"/>
          <p:cNvSpPr txBox="1">
            <a:spLocks noGrp="1"/>
          </p:cNvSpPr>
          <p:nvPr>
            <p:ph type="pic" idx="1"/>
          </p:nvPr>
        </p:nvSpPr>
        <p:spPr>
          <a:xfrm>
            <a:off x="1792288" y="457200"/>
            <a:ext cx="5486400" cy="4190996"/>
          </a:xfrm>
          <a:ln w="19046">
            <a:solidFill>
              <a:srgbClr val="FFFFFF"/>
            </a:solidFill>
            <a:custDash>
              <a:ds d="100000" sp="100000"/>
            </a:custDash>
            <a:miter/>
          </a:ln>
        </p:spPr>
        <p:txBody>
          <a:bodyPr/>
          <a:lstStyle>
            <a:lvl1pPr marL="0" indent="0">
              <a:spcBef>
                <a:spcPts val="800"/>
              </a:spcBef>
              <a:buNone/>
              <a:defRPr lang="en-US"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7" name="Text Placeholder 3"/>
          <p:cNvSpPr txBox="1">
            <a:spLocks noGrp="1"/>
          </p:cNvSpPr>
          <p:nvPr>
            <p:ph type="body" idx="2"/>
          </p:nvPr>
        </p:nvSpPr>
        <p:spPr>
          <a:xfrm>
            <a:off x="1828800" y="5443542"/>
            <a:ext cx="5410203" cy="1109660"/>
          </a:xfrm>
          <a:ln w="9528">
            <a:solidFill>
              <a:srgbClr val="EFC58D"/>
            </a:solidFill>
            <a:custDash>
              <a:ds d="100000" sp="100000"/>
            </a:custDash>
            <a:miter/>
          </a:ln>
        </p:spPr>
        <p:txBody>
          <a:bodyPr/>
          <a:lstStyle>
            <a:lvl1pPr marL="0" indent="0">
              <a:spcBef>
                <a:spcPts val="300"/>
              </a:spcBef>
              <a:buNone/>
              <a:defRPr lang="en-US"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H:\Abzar\ابزارهای فتوشاپ\وکتور\ترنج\Eslimi_Vector_Toranj_22[Www.Torobche.Com]\Eslimi_Vector_Toranj_.png"/>
          <p:cNvPicPr>
            <a:picLocks noChangeAspect="1"/>
          </p:cNvPicPr>
          <p:nvPr/>
        </p:nvPicPr>
        <p:blipFill>
          <a:blip r:embed="rId2" cstate="print"/>
          <a:srcRect l="50000"/>
          <a:stretch>
            <a:fillRect/>
          </a:stretch>
        </p:blipFill>
        <p:spPr>
          <a:xfrm>
            <a:off x="0" y="1676396"/>
            <a:ext cx="2660647" cy="52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C:\Users\Shahadat\Desktop\11233.png"/>
          <p:cNvPicPr>
            <a:picLocks noChangeAspect="1"/>
          </p:cNvPicPr>
          <p:nvPr/>
        </p:nvPicPr>
        <p:blipFill>
          <a:blip r:embed="rId3" cstate="print"/>
          <a:srcRect l="2542" r="847"/>
          <a:stretch>
            <a:fillRect/>
          </a:stretch>
        </p:blipFill>
        <p:spPr>
          <a:xfrm>
            <a:off x="152403" y="1600200"/>
            <a:ext cx="8915400" cy="5105396"/>
          </a:xfrm>
          <a:prstGeom prst="rect">
            <a:avLst/>
          </a:prstGeom>
          <a:noFill/>
          <a:ln>
            <a:noFill/>
          </a:ln>
          <a:effectLst>
            <a:outerShdw dist="38103" dir="5400000" algn="tl">
              <a:srgbClr val="000000">
                <a:alpha val="40000"/>
              </a:srgbClr>
            </a:outerShdw>
          </a:effectLst>
        </p:spPr>
      </p:pic>
      <p:pic>
        <p:nvPicPr>
          <p:cNvPr id="4" name="Picture 5" descr="H:\Abzar\ابزارهای فتوشاپ\وکتور\ترنج\Eslimi-Cadre-Vector-1-(Www.Torobche.Com)\23333333.pn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>
          <a:xfrm>
            <a:off x="685800" y="76196"/>
            <a:ext cx="7853360" cy="1495428"/>
          </a:xfrm>
          <a:prstGeom prst="rect">
            <a:avLst/>
          </a:prstGeom>
          <a:noFill/>
          <a:ln>
            <a:noFill/>
          </a:ln>
          <a:effectLst>
            <a:outerShdw dist="38096" dir="8100000" algn="tl">
              <a:srgbClr val="000000">
                <a:alpha val="40000"/>
              </a:srgbClr>
            </a:outerShdw>
          </a:effectLst>
        </p:spPr>
      </p:pic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xfrm>
            <a:off x="1066803" y="274640"/>
            <a:ext cx="7162796" cy="1143000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304796" y="1752603"/>
            <a:ext cx="8534396" cy="4876796"/>
          </a:xfrm>
        </p:spPr>
        <p:txBody>
          <a:bodyPr vert="eaVert"/>
          <a:lstStyle>
            <a:lvl1pPr>
              <a:spcBef>
                <a:spcPts val="400"/>
              </a:spcBef>
              <a:buSzPts val="1800"/>
              <a:buBlip>
                <a:blip r:embed="rId5"/>
              </a:buBlip>
              <a:defRPr lang="en-US" sz="1800"/>
            </a:lvl1pPr>
            <a:lvl2pPr>
              <a:spcBef>
                <a:spcPts val="400"/>
              </a:spcBef>
              <a:buSzPts val="1600"/>
              <a:buBlip>
                <a:blip r:embed="rId5"/>
              </a:buBlip>
              <a:defRPr lang="en-US" sz="1600"/>
            </a:lvl2pPr>
            <a:lvl3pPr>
              <a:spcBef>
                <a:spcPts val="300"/>
              </a:spcBef>
              <a:buSzPts val="1399"/>
              <a:buBlip>
                <a:blip r:embed="rId5"/>
              </a:buBlip>
              <a:defRPr lang="en-US" sz="1400"/>
            </a:lvl3pPr>
            <a:lvl4pPr>
              <a:buSzPts val="1200"/>
              <a:buBlip>
                <a:blip r:embed="rId5"/>
              </a:buBlip>
              <a:defRPr lang="en-US" sz="1200"/>
            </a:lvl4pPr>
            <a:lvl5pPr>
              <a:buSzPts val="1200"/>
              <a:buBlip>
                <a:blip r:embed="rId5"/>
              </a:buBlip>
              <a:defRPr lang="en-US"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:\Abzar\ابزارهای فتوشاپ\وکتور\ترنج\Eslimi_Vector_Toranj_22[Www.Torobche.Com]\Eslimi_Vector_Toranj_.png"/>
          <p:cNvPicPr>
            <a:picLocks noChangeAspect="1"/>
          </p:cNvPicPr>
          <p:nvPr/>
        </p:nvPicPr>
        <p:blipFill>
          <a:blip r:embed="rId2" cstate="print"/>
          <a:srcRect t="21111" r="21111"/>
          <a:stretch>
            <a:fillRect/>
          </a:stretch>
        </p:blipFill>
        <p:spPr>
          <a:xfrm>
            <a:off x="3163888" y="0"/>
            <a:ext cx="5980111" cy="59801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www.aseman313.ir</a:t>
            </a:r>
          </a:p>
        </p:txBody>
      </p:sp>
    </p:spTree>
  </p:cSld>
  <p:clrMapOvr>
    <a:masterClrMapping/>
  </p:clrMapOvr>
  <p:transition/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media/image14.jpeg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 r:link="rId1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fa-IR"/>
              <a:t>عنوان مورد نظر خود را بنویسید</a:t>
            </a:r>
            <a:r>
              <a:rPr lang="en-US"/>
              <a:t>.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fa-IR"/>
              <a:t>متن مورد نظر خود را بنویسید.</a:t>
            </a:r>
          </a:p>
          <a:p>
            <a:pPr lvl="1"/>
            <a:r>
              <a:rPr lang="fa-IR"/>
              <a:t>دومین مرحله</a:t>
            </a:r>
          </a:p>
          <a:p>
            <a:pPr lvl="2"/>
            <a:r>
              <a:rPr lang="fa-IR"/>
              <a:t>سومین مرحله</a:t>
            </a:r>
          </a:p>
          <a:p>
            <a:pPr lvl="3"/>
            <a:r>
              <a:rPr lang="fa-IR"/>
              <a:t>چهارمین مرحله</a:t>
            </a:r>
          </a:p>
          <a:p>
            <a:pPr lvl="4"/>
            <a:r>
              <a:rPr lang="fa-IR"/>
              <a:t>پنجمین مرحله</a:t>
            </a:r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en-US"/>
              <a:t>www.aseman313.ir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fa-IR" sz="4400" b="0" i="0" u="none" strike="noStrike" kern="1200" cap="none" spc="0" baseline="0">
          <a:solidFill>
            <a:srgbClr val="000000"/>
          </a:solidFill>
          <a:effectLst>
            <a:outerShdw dist="38096" dir="2700000">
              <a:srgbClr val="000000"/>
            </a:outerShdw>
          </a:effectLst>
          <a:uFillTx/>
          <a:latin typeface="Calibri"/>
          <a:ea typeface="A  Mitra_1 (MRT)"/>
          <a:cs typeface="A  Mitra_1 (MRT)" pitchFamily="2"/>
        </a:defRPr>
      </a:lvl1pPr>
    </p:titleStyle>
    <p:bodyStyle>
      <a:lvl1pPr marL="342900" marR="0" lvl="0" indent="-342900" algn="r" defTabSz="914400" rtl="1" fontAlgn="auto" hangingPunct="0">
        <a:lnSpc>
          <a:spcPct val="150000"/>
        </a:lnSpc>
        <a:spcBef>
          <a:spcPts val="500"/>
        </a:spcBef>
        <a:spcAft>
          <a:spcPts val="0"/>
        </a:spcAft>
        <a:buSzPts val="1999"/>
        <a:buBlip>
          <a:blip r:embed="rId13"/>
        </a:buBlip>
        <a:tabLst/>
        <a:defRPr lang="fa-IR" sz="2000" b="0" i="0" u="none" strike="noStrike" kern="1200" cap="none" spc="0" baseline="0">
          <a:solidFill>
            <a:srgbClr val="404040"/>
          </a:solidFill>
          <a:uFillTx/>
          <a:latin typeface="Calibri"/>
          <a:cs typeface="Arial" pitchFamily="34"/>
        </a:defRPr>
      </a:lvl1pPr>
      <a:lvl2pPr marL="742950" marR="0" lvl="1" indent="-285750" algn="r" defTabSz="914400" rtl="1" fontAlgn="auto" hangingPunct="0">
        <a:lnSpc>
          <a:spcPct val="150000"/>
        </a:lnSpc>
        <a:spcBef>
          <a:spcPts val="0"/>
        </a:spcBef>
        <a:spcAft>
          <a:spcPts val="0"/>
        </a:spcAft>
        <a:buSzPts val="1800"/>
        <a:buBlip>
          <a:blip r:embed="rId13"/>
        </a:buBlip>
        <a:tabLst/>
        <a:defRPr lang="fa-IR" sz="1800" b="0" i="0" u="none" strike="noStrike" kern="1200" cap="none" spc="0" baseline="0">
          <a:solidFill>
            <a:srgbClr val="000000"/>
          </a:solidFill>
          <a:uFillTx/>
          <a:latin typeface="Calibri"/>
          <a:ea typeface="B Yekan" pitchFamily="2"/>
          <a:cs typeface="Arial" pitchFamily="34"/>
        </a:defRPr>
      </a:lvl2pPr>
      <a:lvl3pPr marL="1143000" marR="0" lvl="2" indent="-228600" algn="r" defTabSz="914400" rtl="1" fontAlgn="auto" hangingPunct="0">
        <a:lnSpc>
          <a:spcPct val="150000"/>
        </a:lnSpc>
        <a:spcBef>
          <a:spcPts val="400"/>
        </a:spcBef>
        <a:spcAft>
          <a:spcPts val="0"/>
        </a:spcAft>
        <a:buSzPts val="1600"/>
        <a:buBlip>
          <a:blip r:embed="rId13"/>
        </a:buBlip>
        <a:tabLst/>
        <a:defRPr lang="fa-IR" sz="1600" b="0" i="0" u="none" strike="noStrike" kern="1200" cap="none" spc="0" baseline="0">
          <a:solidFill>
            <a:srgbClr val="000000"/>
          </a:solidFill>
          <a:uFillTx/>
          <a:latin typeface="Calibri"/>
          <a:ea typeface="B Yekan" pitchFamily="2"/>
          <a:cs typeface="Arial" pitchFamily="34"/>
        </a:defRPr>
      </a:lvl3pPr>
      <a:lvl4pPr marL="1600200" marR="0" lvl="3" indent="-228600" algn="r" defTabSz="914400" rtl="1" fontAlgn="auto" hangingPunct="0">
        <a:lnSpc>
          <a:spcPct val="150000"/>
        </a:lnSpc>
        <a:spcBef>
          <a:spcPts val="300"/>
        </a:spcBef>
        <a:spcAft>
          <a:spcPts val="0"/>
        </a:spcAft>
        <a:buSzPts val="1399"/>
        <a:buBlip>
          <a:blip r:embed="rId13"/>
        </a:buBlip>
        <a:tabLst/>
        <a:defRPr lang="fa-IR" sz="1400" b="0" i="0" u="none" strike="noStrike" kern="1200" cap="none" spc="0" baseline="0">
          <a:solidFill>
            <a:srgbClr val="000000"/>
          </a:solidFill>
          <a:uFillTx/>
          <a:latin typeface="Calibri"/>
          <a:ea typeface="B Yekan" pitchFamily="2"/>
          <a:cs typeface="Arial" pitchFamily="34"/>
        </a:defRPr>
      </a:lvl4pPr>
      <a:lvl5pPr marL="2057400" marR="0" lvl="4" indent="-228600" algn="r" defTabSz="914400" rtl="1" fontAlgn="auto" hangingPunct="0">
        <a:lnSpc>
          <a:spcPct val="150000"/>
        </a:lnSpc>
        <a:spcBef>
          <a:spcPts val="300"/>
        </a:spcBef>
        <a:spcAft>
          <a:spcPts val="0"/>
        </a:spcAft>
        <a:buSzPts val="1399"/>
        <a:buBlip>
          <a:blip r:embed="rId13"/>
        </a:buBlip>
        <a:tabLst/>
        <a:defRPr lang="fa-IR" sz="1400" b="0" i="0" u="none" strike="noStrike" kern="1200" cap="none" spc="0" baseline="0">
          <a:solidFill>
            <a:srgbClr val="000000"/>
          </a:solidFill>
          <a:uFillTx/>
          <a:latin typeface="Calibri"/>
          <a:ea typeface="B Yekan" pitchFamily="2"/>
          <a:cs typeface="Arial" pitchFamily="34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I:\&#1576;&#1740;&#1575;&#1606;&#1740;&#1607;%20&#1583;&#1608;&#1605;\2453074.mp3" TargetMode="Externa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ntitled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600200"/>
            <a:ext cx="7620000" cy="4495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type="body" idx="2"/>
          </p:nvPr>
        </p:nvSpPr>
        <p:spPr>
          <a:xfrm>
            <a:off x="381003" y="990596"/>
            <a:ext cx="8305796" cy="3810003"/>
          </a:xfrm>
        </p:spPr>
        <p:txBody>
          <a:bodyPr/>
          <a:lstStyle/>
          <a:p>
            <a:pPr marL="342900" lvl="0" indent="-342900" algn="just" hangingPunct="1">
              <a:spcBef>
                <a:spcPts val="600"/>
              </a:spcBef>
              <a:buSzPts val="3839"/>
              <a:buBlip>
                <a:blip r:embed="rId2"/>
              </a:buBlip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به اصول خود بشدّت پایبند و به مرزبندی‌های خود با رقیبان و دشمنان بشدّت حسّاس است. مرتکب افراط‌ها و چپ‌روی‌هایی که مایه‌ی ننگ بسیاری از قیامها و جنبشها است، نشده است.</a:t>
            </a:r>
          </a:p>
          <a:p>
            <a:pPr marL="342900" lvl="0" indent="-342900" algn="just" hangingPunct="1">
              <a:spcBef>
                <a:spcPts val="600"/>
              </a:spcBef>
              <a:buSzPts val="3839"/>
              <a:buBlip>
                <a:blip r:embed="rId2"/>
              </a:buBlip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این انقلاب از آغاز تا امروز نه بی‌رحم و خون‌ریز بوده و نه منفعل و مردّد. در هیچ معرکه‌ای گلوله‌ی اوّل را شلیک نکرده است، ولی پس ‌از حمله‌ی دشمن از خود دفاع کرده و ضربت متقابل را محکم فرود آورده است.</a:t>
            </a:r>
          </a:p>
          <a:p>
            <a:pPr marL="342900" lvl="0" indent="-342900" algn="just" hangingPunct="1">
              <a:spcBef>
                <a:spcPts val="600"/>
              </a:spcBef>
              <a:buSzPts val="3839"/>
              <a:buBlip>
                <a:blip r:embed="rId2"/>
              </a:buBlip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از مظلومان و مستضعفان دفاع کرده است و با صراحت و شجاعت در برابر زورگویان ایستاده است.</a:t>
            </a:r>
            <a:endParaRPr lang="en-US" sz="2400" b="1">
              <a:solidFill>
                <a:srgbClr val="000000"/>
              </a:solidFill>
              <a:cs typeface="B Lotus" pitchFamily="2"/>
            </a:endParaRPr>
          </a:p>
          <a:p>
            <a:pPr marL="342900" lvl="0" indent="-342900" hangingPunct="1">
              <a:spcBef>
                <a:spcPts val="800"/>
              </a:spcBef>
              <a:buSzPts val="3199"/>
              <a:buBlip>
                <a:blip r:embed="rId2"/>
              </a:buBlip>
            </a:pPr>
            <a:endParaRPr lang="fa-IR" sz="320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90596" y="1825627"/>
            <a:ext cx="7162796" cy="1831972"/>
          </a:xfrm>
        </p:spPr>
        <p:txBody>
          <a:bodyPr/>
          <a:lstStyle/>
          <a:p>
            <a:pPr lvl="0" hangingPunct="1">
              <a:lnSpc>
                <a:spcPct val="150000"/>
              </a:lnSpc>
              <a:spcBef>
                <a:spcPts val="900"/>
              </a:spcBef>
            </a:pPr>
            <a:r>
              <a:rPr lang="fa-IR" sz="2500" b="1"/>
              <a:t>درس‌هایی که رهبر معظم انقلاب به عنوان نسل اول انقلاب برای جوانان گفتند:</a:t>
            </a:r>
            <a:r>
              <a:rPr lang="fa-IR" sz="1400"/>
              <a:t/>
            </a:r>
            <a:br>
              <a:rPr lang="fa-IR" sz="1400"/>
            </a:br>
            <a:endParaRPr lang="fa-IR" sz="3600">
              <a:effectLst>
                <a:outerShdw dist="38096" dir="2700000">
                  <a:srgbClr val="C0C0C0"/>
                </a:outerShdw>
              </a:effectLst>
            </a:endParaRP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1143000" y="3810003"/>
            <a:ext cx="6934196" cy="2286000"/>
          </a:xfrm>
        </p:spPr>
        <p:txBody>
          <a:bodyPr/>
          <a:lstStyle/>
          <a:p>
            <a:pPr marL="0" lvl="0" indent="0" algn="just" hangingPunct="1">
              <a:lnSpc>
                <a:spcPct val="130000"/>
              </a:lnSpc>
              <a:buNone/>
            </a:pPr>
            <a:r>
              <a:rPr lang="fa-IR" sz="2200">
                <a:solidFill>
                  <a:srgbClr val="000000"/>
                </a:solidFill>
                <a:cs typeface="B Lotus" pitchFamily="2"/>
              </a:rPr>
              <a:t> </a:t>
            </a:r>
            <a:r>
              <a:rPr lang="fa-IR" sz="2200" b="1">
                <a:solidFill>
                  <a:srgbClr val="000000"/>
                </a:solidFill>
                <a:cs typeface="B Lotus" pitchFamily="2"/>
              </a:rPr>
              <a:t>همه چیز علیه ما بود، چه رژیم فاسد طاغوت که علاوه ‌بر وابستگی و فساد و استبداد و کودتایی  و چه آمریکا و قدرت های شرق و غرب.</a:t>
            </a:r>
          </a:p>
          <a:p>
            <a:pPr marL="0" lvl="0" indent="0" algn="just" hangingPunct="1">
              <a:lnSpc>
                <a:spcPct val="130000"/>
              </a:lnSpc>
              <a:buNone/>
            </a:pPr>
            <a:r>
              <a:rPr lang="fa-IR" sz="2200" b="1">
                <a:solidFill>
                  <a:srgbClr val="000000"/>
                </a:solidFill>
                <a:cs typeface="B Lotus" pitchFamily="2"/>
              </a:rPr>
              <a:t>هیچ تجربه‌ی پیشینی و راه طی شده‌ای در برابر ما وجود نداشت. اما گام های بزرگی را طی کرد.</a:t>
            </a:r>
          </a:p>
          <a:p>
            <a:pPr marL="0" lvl="0" indent="0" algn="ctr" hangingPunct="1">
              <a:lnSpc>
                <a:spcPct val="130000"/>
              </a:lnSpc>
              <a:spcBef>
                <a:spcPts val="400"/>
              </a:spcBef>
              <a:buNone/>
            </a:pPr>
            <a:endParaRPr lang="fa-IR" sz="170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510" y="381003"/>
            <a:ext cx="7100882" cy="1219196"/>
          </a:xfrm>
        </p:spPr>
        <p:txBody>
          <a:bodyPr/>
          <a:lstStyle/>
          <a:p>
            <a:pPr lvl="0" hangingPunct="1"/>
            <a:r>
              <a:rPr lang="fa-IR" b="1"/>
              <a:t>ثمرات و نتایج گام اول انقلاب:</a:t>
            </a:r>
            <a:endParaRPr lang="fa-IR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04796" y="1752603"/>
            <a:ext cx="8534396" cy="4756151"/>
          </a:xfrm>
        </p:spPr>
        <p:txBody>
          <a:bodyPr/>
          <a:lstStyle/>
          <a:p>
            <a:pPr lvl="0" hangingPunct="1">
              <a:spcBef>
                <a:spcPts val="600"/>
              </a:spcBef>
              <a:buSzPts val="3072"/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ثبات و امنیّت کشور و تمامیّت ارضی و حفاظت از مرزها.</a:t>
            </a:r>
          </a:p>
          <a:p>
            <a:pPr lvl="0" hangingPunct="1">
              <a:spcBef>
                <a:spcPts val="600"/>
              </a:spcBef>
              <a:buSzPts val="3072"/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موتور پیشران کشور در عرصه‌ی علم و فنّاوری و ایجاد زیرساخت‌های حیاتی و اقتصادی و عمرانی.</a:t>
            </a:r>
          </a:p>
        </p:txBody>
      </p:sp>
      <p:pic>
        <p:nvPicPr>
          <p:cNvPr id="1026" name="Picture 2" descr="C:\Users\NP\Desktop\Untitled2pn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3657600"/>
            <a:ext cx="5562600" cy="231616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type="body" idx="2"/>
          </p:nvPr>
        </p:nvSpPr>
        <p:spPr>
          <a:xfrm>
            <a:off x="381003" y="609603"/>
            <a:ext cx="8305796" cy="6172200"/>
          </a:xfrm>
        </p:spPr>
        <p:txBody>
          <a:bodyPr/>
          <a:lstStyle/>
          <a:p>
            <a:pPr marL="342900" lvl="0" indent="-342900" hangingPunct="1">
              <a:spcBef>
                <a:spcPts val="700"/>
              </a:spcBef>
              <a:buSzPts val="3583"/>
              <a:buBlip>
                <a:blip r:embed="rId2"/>
              </a:buBlip>
            </a:pPr>
            <a:r>
              <a:rPr lang="fa-IR" sz="2800" b="1">
                <a:solidFill>
                  <a:srgbClr val="000000"/>
                </a:solidFill>
                <a:cs typeface="B Lotus" pitchFamily="2"/>
              </a:rPr>
              <a:t> </a:t>
            </a:r>
            <a:r>
              <a:rPr lang="fa-IR" sz="2400" b="1">
                <a:solidFill>
                  <a:srgbClr val="000000"/>
                </a:solidFill>
                <a:cs typeface="B Lotus" pitchFamily="2"/>
              </a:rPr>
              <a:t>مشارکت مردمی را در مسائل سیاسی مانند انتخابات، مقابله با فتنه‌های داخلی، حضور در صحنه‌های ملّی و استکبارستیزی به اوج رسانید.</a:t>
            </a:r>
            <a:endParaRPr lang="fa-IR" sz="2800" b="1">
              <a:solidFill>
                <a:srgbClr val="000000"/>
              </a:solidFill>
              <a:cs typeface="B Lotus" pitchFamily="2"/>
            </a:endParaRPr>
          </a:p>
          <a:p>
            <a:pPr marL="342900" lvl="0" indent="-342900" hangingPunct="1">
              <a:spcBef>
                <a:spcPts val="600"/>
              </a:spcBef>
              <a:buSzPts val="3072"/>
              <a:buBlip>
                <a:blip r:embed="rId2"/>
              </a:buBlip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بینش سیاسی آحاد مردم و نگاه آنان به مسائل بین‌المللی را به گونه‌ی شگفت‌آوری ارتقاء داد.</a:t>
            </a:r>
          </a:p>
          <a:p>
            <a:pPr marL="342900" lvl="0" indent="-342900" hangingPunct="1">
              <a:spcBef>
                <a:spcPts val="600"/>
              </a:spcBef>
              <a:buSzPts val="3072"/>
              <a:buBlip>
                <a:blip r:embed="rId2"/>
              </a:buBlip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کفّه‌ی عدالت را در تقسیم امکانات عمومی کشور سنگین کرد.</a:t>
            </a:r>
          </a:p>
          <a:p>
            <a:pPr marL="342900" lvl="0" indent="-342900" hangingPunct="1">
              <a:spcBef>
                <a:spcPts val="600"/>
              </a:spcBef>
              <a:buSzPts val="3072"/>
              <a:buBlip>
                <a:blip r:embed="rId2"/>
              </a:buBlip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عیار معنویّت و اخلاق را در فضای عمومی جامعه بگونه‌ای چشمگیر افزایش داد.</a:t>
            </a:r>
          </a:p>
          <a:p>
            <a:pPr marL="342900" lvl="0" indent="-342900" hangingPunct="1">
              <a:spcBef>
                <a:spcPts val="600"/>
              </a:spcBef>
              <a:buSzPts val="3072"/>
              <a:buBlip>
                <a:blip r:embed="rId2"/>
              </a:buBlip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  تبدیل شدن به نماد پر ابّهت و با شکوه و افتخارآمیز ایستادگی در برابر قلدران و زورگویان.</a:t>
            </a:r>
          </a:p>
          <a:p>
            <a:pPr lvl="0" hangingPunct="1">
              <a:spcBef>
                <a:spcPts val="800"/>
              </a:spcBef>
            </a:pPr>
            <a:endParaRPr lang="fa-IR" sz="320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510" y="304796"/>
            <a:ext cx="7100882" cy="1524003"/>
          </a:xfrm>
        </p:spPr>
        <p:txBody>
          <a:bodyPr/>
          <a:lstStyle/>
          <a:p>
            <a:pPr lvl="0" hangingPunct="1"/>
            <a:r>
              <a:rPr lang="fa-IR" b="1"/>
              <a:t>ماموریت‌های نسل جوان برای گام دوم انقلاب:</a:t>
            </a:r>
            <a:endParaRPr lang="fa-IR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304796" y="1828800"/>
            <a:ext cx="8534396" cy="4495803"/>
          </a:xfrm>
        </p:spPr>
        <p:txBody>
          <a:bodyPr/>
          <a:lstStyle/>
          <a:p>
            <a:pPr lvl="0" hangingPunct="1">
              <a:spcBef>
                <a:spcPts val="700"/>
              </a:spcBef>
              <a:buSzPts val="3583"/>
            </a:pPr>
            <a:r>
              <a:rPr lang="fa-IR" sz="2800" b="1">
                <a:solidFill>
                  <a:srgbClr val="000000"/>
                </a:solidFill>
                <a:cs typeface="B Lotus" pitchFamily="2"/>
              </a:rPr>
              <a:t>علم و پژوهش: </a:t>
            </a:r>
            <a:r>
              <a:rPr lang="fa-IR" sz="2400" b="1">
                <a:solidFill>
                  <a:srgbClr val="000000"/>
                </a:solidFill>
                <a:cs typeface="B Lotus" pitchFamily="2"/>
              </a:rPr>
              <a:t>دانش،‌ آشکارترین وسیله‌ی عزّت و قدرت یک کشور است... ما هنوز از قلّه‌های دانش جهان بسیار عقبیم؛ باید به قلّه‌ها دست یابیم.</a:t>
            </a:r>
          </a:p>
          <a:p>
            <a:pPr lvl="0" hangingPunct="1">
              <a:spcBef>
                <a:spcPts val="700"/>
              </a:spcBef>
              <a:buSzPts val="3072"/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  </a:t>
            </a:r>
            <a:r>
              <a:rPr lang="fa-IR" sz="2800" b="1">
                <a:solidFill>
                  <a:srgbClr val="000000"/>
                </a:solidFill>
                <a:cs typeface="B Lotus" pitchFamily="2"/>
              </a:rPr>
              <a:t>معنویّت و اخلاق: </a:t>
            </a:r>
            <a:r>
              <a:rPr lang="fa-IR" sz="2400" b="1">
                <a:solidFill>
                  <a:srgbClr val="000000"/>
                </a:solidFill>
                <a:cs typeface="B Lotus" pitchFamily="2"/>
              </a:rPr>
              <a:t>معنویّت به معنی برجسته کردن ارزشهای اخلاق به معنی رعایت فضلیت‌های اخلاقی</a:t>
            </a:r>
          </a:p>
          <a:p>
            <a:pPr lvl="0" hangingPunct="1">
              <a:spcBef>
                <a:spcPts val="700"/>
              </a:spcBef>
              <a:buSzPts val="3583"/>
            </a:pPr>
            <a:r>
              <a:rPr lang="fa-IR" sz="2800" b="1">
                <a:solidFill>
                  <a:srgbClr val="000000"/>
                </a:solidFill>
                <a:cs typeface="B Lotus" pitchFamily="2"/>
              </a:rPr>
              <a:t>اقتصاد:</a:t>
            </a:r>
            <a:r>
              <a:rPr lang="fa-IR" sz="2400" b="1">
                <a:solidFill>
                  <a:srgbClr val="000000"/>
                </a:solidFill>
                <a:cs typeface="B Lotus" pitchFamily="2"/>
              </a:rPr>
              <a:t> جوان و دانا و مؤمن و مسلّط بر دانسته‌های اقتصادی در درون دولت اقتصاد مقاومتی را اجرا کنند.</a:t>
            </a:r>
          </a:p>
          <a:p>
            <a:pPr marL="0" lvl="0" indent="0" hangingPunct="1">
              <a:spcBef>
                <a:spcPts val="600"/>
              </a:spcBef>
              <a:buNone/>
            </a:pPr>
            <a:endParaRPr lang="fa-IR" sz="2400" b="1">
              <a:solidFill>
                <a:srgbClr val="000000"/>
              </a:solidFill>
              <a:cs typeface="B Lotu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type="body" idx="2"/>
          </p:nvPr>
        </p:nvSpPr>
        <p:spPr>
          <a:xfrm>
            <a:off x="381003" y="533396"/>
            <a:ext cx="8305796" cy="5715000"/>
          </a:xfrm>
        </p:spPr>
        <p:txBody>
          <a:bodyPr/>
          <a:lstStyle/>
          <a:p>
            <a:pPr marL="342900" lvl="0" indent="-342900" hangingPunct="1">
              <a:spcBef>
                <a:spcPts val="700"/>
              </a:spcBef>
              <a:buSzPts val="3583"/>
              <a:buBlip>
                <a:blip r:embed="rId2"/>
              </a:buBlip>
            </a:pPr>
            <a:r>
              <a:rPr lang="fa-IR" sz="2800" b="1">
                <a:solidFill>
                  <a:srgbClr val="000000"/>
                </a:solidFill>
                <a:cs typeface="B Lotus" pitchFamily="2"/>
              </a:rPr>
              <a:t>عدالت و مبارزه با فساد: </a:t>
            </a:r>
            <a:r>
              <a:rPr lang="fa-IR" sz="2400" b="1">
                <a:solidFill>
                  <a:srgbClr val="000000"/>
                </a:solidFill>
                <a:cs typeface="B Lotus" pitchFamily="2"/>
              </a:rPr>
              <a:t>مّا تبعیض در توزیع منابع عمومی و میدان دادن به ویژه‌خواری و مدارا با فریبگران اقتصادی که همه به بی‌عدالتی می‌انجامد، بشدّت ممنوع است؛ همچنین غفلت از قشرهای نیازمند حمایت، به هیچ رو مورد قبول نیست.</a:t>
            </a:r>
          </a:p>
          <a:p>
            <a:pPr marL="342900" lvl="0" indent="-342900" hangingPunct="1">
              <a:spcBef>
                <a:spcPts val="700"/>
              </a:spcBef>
              <a:buSzPts val="3583"/>
              <a:buBlip>
                <a:blip r:embed="rId2"/>
              </a:buBlip>
            </a:pPr>
            <a:r>
              <a:rPr lang="fa-IR" sz="2800" b="1">
                <a:solidFill>
                  <a:srgbClr val="000000"/>
                </a:solidFill>
                <a:cs typeface="B Lotus" pitchFamily="2"/>
              </a:rPr>
              <a:t>استقلال و آزادی: </a:t>
            </a:r>
            <a:r>
              <a:rPr lang="fa-IR" sz="2400" b="1">
                <a:solidFill>
                  <a:srgbClr val="000000"/>
                </a:solidFill>
                <a:cs typeface="B Lotus" pitchFamily="2"/>
              </a:rPr>
              <a:t>استقلال ملّی به معنی آزادی ملّت و حکومت از تحمیل و زورگویی قدرت‌های سلطه‌گر جهان است و آزادی اجتماعی به معنای حقّ تصمیم‌گیری و عمل کردن و اندیشیدن برای همه‌ی افراد جامعه است.</a:t>
            </a:r>
          </a:p>
          <a:p>
            <a:pPr lvl="0" hangingPunct="1">
              <a:spcBef>
                <a:spcPts val="600"/>
              </a:spcBef>
            </a:pPr>
            <a:endParaRPr lang="fa-IR" sz="2400" b="1">
              <a:solidFill>
                <a:srgbClr val="000000"/>
              </a:solidFill>
              <a:cs typeface="B Lotu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type="body" idx="2"/>
          </p:nvPr>
        </p:nvSpPr>
        <p:spPr>
          <a:xfrm>
            <a:off x="381003" y="228600"/>
            <a:ext cx="8229600" cy="6280154"/>
          </a:xfrm>
        </p:spPr>
        <p:txBody>
          <a:bodyPr/>
          <a:lstStyle/>
          <a:p>
            <a:pPr marL="342900" lvl="0" indent="-342900" hangingPunct="1">
              <a:spcBef>
                <a:spcPts val="700"/>
              </a:spcBef>
              <a:buSzPts val="3072"/>
              <a:buBlip>
                <a:blip r:embed="rId2"/>
              </a:buBlip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  </a:t>
            </a:r>
            <a:r>
              <a:rPr lang="fa-IR" sz="2800" b="1">
                <a:solidFill>
                  <a:srgbClr val="000000"/>
                </a:solidFill>
                <a:cs typeface="B Lotus" pitchFamily="2"/>
              </a:rPr>
              <a:t>عزّت ملّی، روابط خارجی، مرزبندی با دشمن: </a:t>
            </a:r>
            <a:r>
              <a:rPr lang="fa-IR" sz="2400" b="1">
                <a:solidFill>
                  <a:srgbClr val="000000"/>
                </a:solidFill>
                <a:cs typeface="B Lotus" pitchFamily="2"/>
              </a:rPr>
              <a:t>این هر سه، شاخه‌هایی از اصلِ «عزّت، حکمت، و مصلحت» در روابط بین‌المللی‌اند.</a:t>
            </a:r>
            <a:br>
              <a:rPr lang="fa-IR" sz="2400" b="1">
                <a:solidFill>
                  <a:srgbClr val="000000"/>
                </a:solidFill>
                <a:cs typeface="B Lotus" pitchFamily="2"/>
              </a:rPr>
            </a:br>
            <a:endParaRPr lang="fa-IR" sz="2400" b="1">
              <a:solidFill>
                <a:srgbClr val="000000"/>
              </a:solidFill>
              <a:cs typeface="B Lotus" pitchFamily="2"/>
            </a:endParaRPr>
          </a:p>
          <a:p>
            <a:pPr lvl="0" hangingPunct="1">
              <a:spcBef>
                <a:spcPts val="800"/>
              </a:spcBef>
            </a:pPr>
            <a:endParaRPr lang="fa-IR" sz="320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1996" y="2286000"/>
            <a:ext cx="73152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type="body" idx="2"/>
          </p:nvPr>
        </p:nvSpPr>
        <p:spPr>
          <a:xfrm>
            <a:off x="381003" y="273048"/>
            <a:ext cx="8305796" cy="6356351"/>
          </a:xfrm>
        </p:spPr>
        <p:txBody>
          <a:bodyPr/>
          <a:lstStyle/>
          <a:p>
            <a:pPr marL="342900" lvl="0" indent="-342900" hangingPunct="1">
              <a:spcBef>
                <a:spcPts val="700"/>
              </a:spcBef>
              <a:buSzPts val="3072"/>
              <a:buBlip>
                <a:blip r:embed="rId2"/>
              </a:buBlip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 </a:t>
            </a:r>
            <a:r>
              <a:rPr lang="fa-IR" sz="2800" b="1">
                <a:solidFill>
                  <a:srgbClr val="000000"/>
                </a:solidFill>
                <a:cs typeface="B Lotus" pitchFamily="2"/>
              </a:rPr>
              <a:t>سبک زندگی: </a:t>
            </a:r>
            <a:r>
              <a:rPr lang="fa-IR" sz="2400" b="1">
                <a:solidFill>
                  <a:srgbClr val="000000"/>
                </a:solidFill>
                <a:cs typeface="B Lotus" pitchFamily="2"/>
              </a:rPr>
              <a:t>تلاش غرب در ترویج سبک زندگی غربی در ایران، زیانهای بی‌جبران اخلاقی و اقتصادی و دینی و سیاسی به کشور و ملّت ما زده است؛ مقابله با آن، جهادی همه‌جانبه و هوشمندانه میطلبد که باز چشم امید در آن به شما جوانها است.</a:t>
            </a:r>
          </a:p>
          <a:p>
            <a:pPr marL="342900" lvl="0" indent="-342900" hangingPunct="1">
              <a:spcBef>
                <a:spcPts val="800"/>
              </a:spcBef>
              <a:buSzPts val="3199"/>
              <a:buBlip>
                <a:blip r:embed="rId2"/>
              </a:buBlip>
            </a:pPr>
            <a:endParaRPr lang="fa-IR" sz="320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lvl="0" hangingPunct="1">
              <a:spcBef>
                <a:spcPts val="800"/>
              </a:spcBef>
            </a:pPr>
            <a:endParaRPr lang="fa-IR" sz="320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33397" y="2590796"/>
            <a:ext cx="7924804" cy="38671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/>
          <p:cNvSpPr txBox="1">
            <a:spLocks noGrp="1"/>
          </p:cNvSpPr>
          <p:nvPr>
            <p:ph type="body" idx="2"/>
          </p:nvPr>
        </p:nvSpPr>
        <p:spPr>
          <a:xfrm>
            <a:off x="533396" y="533396"/>
            <a:ext cx="8153403" cy="6096003"/>
          </a:xfrm>
        </p:spPr>
        <p:txBody>
          <a:bodyPr/>
          <a:lstStyle/>
          <a:p>
            <a:pPr marL="342900" lvl="0" indent="-342900" algn="just" hangingPunct="1">
              <a:spcBef>
                <a:spcPts val="700"/>
              </a:spcBef>
              <a:buSzPts val="3000"/>
              <a:buBlip>
                <a:blip r:embed="rId2"/>
              </a:buBlip>
            </a:pPr>
            <a:r>
              <a:rPr lang="fa-IR" sz="2800" dirty="0">
                <a:solidFill>
                  <a:srgbClr val="000000"/>
                </a:solidFill>
                <a:cs typeface="B Mitra" pitchFamily="2" charset="-78"/>
              </a:rPr>
              <a:t>در پایان از حضور سرافرازانه و افتخارانگیز و دشمن‌شکن ملّت عزیز در بیست‌ودوّم بهمن و چهلمین سالگرد انقلاب عظیم اسلامی تشکّر میکنم و پیشانی سپاس بر درگاه حضرت حق میسایم. سلام بر حضرت بقیّة‌الله (ارواحنافداه)؛ سلام بر ارواح طیّبه‌ی شهیدان والامقام و روح مطهّر امام بزرگوار؛ و سلام بر همه‌ی ملّت عزیز ایران و سلام ویژه به جوانان.</a:t>
            </a:r>
          </a:p>
          <a:p>
            <a:pPr lvl="0" hangingPunct="1">
              <a:spcBef>
                <a:spcPts val="800"/>
              </a:spcBef>
            </a:pPr>
            <a:r>
              <a:rPr lang="fa-IR" sz="3200" dirty="0">
                <a:solidFill>
                  <a:srgbClr val="000000"/>
                </a:solidFill>
                <a:cs typeface="B Mitra" pitchFamily="2" charset="-78"/>
              </a:rPr>
              <a:t>  </a:t>
            </a:r>
            <a:r>
              <a:rPr lang="fa-IR" sz="2400" dirty="0">
                <a:solidFill>
                  <a:srgbClr val="000000"/>
                </a:solidFill>
                <a:cs typeface="B Mitra" pitchFamily="2" charset="-78"/>
              </a:rPr>
              <a:t>دعاگوی شما   </a:t>
            </a:r>
            <a:br>
              <a:rPr lang="fa-IR" sz="2400" dirty="0">
                <a:solidFill>
                  <a:srgbClr val="000000"/>
                </a:solidFill>
                <a:cs typeface="B Mitra" pitchFamily="2" charset="-78"/>
              </a:rPr>
            </a:br>
            <a:r>
              <a:rPr lang="fa-IR" sz="2400" dirty="0">
                <a:solidFill>
                  <a:srgbClr val="000000"/>
                </a:solidFill>
                <a:cs typeface="B Mitra" pitchFamily="2" charset="-78"/>
              </a:rPr>
              <a:t>سیّدعلی خامنه‌ای</a:t>
            </a:r>
            <a:br>
              <a:rPr lang="fa-IR" sz="2400" dirty="0">
                <a:solidFill>
                  <a:srgbClr val="000000"/>
                </a:solidFill>
                <a:cs typeface="B Mitra" pitchFamily="2" charset="-78"/>
              </a:rPr>
            </a:br>
            <a:r>
              <a:rPr lang="fa-IR" sz="2400" dirty="0">
                <a:solidFill>
                  <a:srgbClr val="000000"/>
                </a:solidFill>
                <a:cs typeface="B Mitra" pitchFamily="2" charset="-78"/>
              </a:rPr>
              <a:t>۲۲ بهمن‌ماه ۱۳۹۷ </a:t>
            </a:r>
            <a:endParaRPr lang="fa-IR" sz="240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cs typeface="B Mitra" pitchFamily="2" charset="-78"/>
            </a:endParaRP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876800"/>
            <a:ext cx="2362201" cy="1600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19200" y="914400"/>
            <a:ext cx="7226713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066800"/>
            <a:ext cx="7162801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 txBox="1">
            <a:spLocks noGrp="1"/>
          </p:cNvSpPr>
          <p:nvPr>
            <p:ph type="title"/>
          </p:nvPr>
        </p:nvSpPr>
        <p:spPr>
          <a:xfrm>
            <a:off x="1600200" y="3276600"/>
            <a:ext cx="5943600" cy="914400"/>
          </a:xfrm>
        </p:spPr>
        <p:txBody>
          <a:bodyPr/>
          <a:lstStyle/>
          <a:p>
            <a:pPr lvl="0" hangingPunct="1"/>
            <a:r>
              <a:rPr lang="fa-IR" sz="2400" b="1" dirty="0">
                <a:cs typeface="B Mitra" pitchFamily="2" charset="-78"/>
              </a:rPr>
              <a:t>محورهای مهم بیانیه «گام دوم انقلاب» امام خامنه‌ای</a:t>
            </a:r>
            <a:br>
              <a:rPr lang="fa-IR" sz="2400" b="1" dirty="0">
                <a:cs typeface="B Mitra" pitchFamily="2" charset="-78"/>
              </a:rPr>
            </a:br>
            <a:r>
              <a:rPr lang="fa-IR" sz="2400" b="1" dirty="0">
                <a:cs typeface="B Mitra" pitchFamily="2" charset="-78"/>
              </a:rPr>
              <a:t>     خطاب به ملت ایران</a:t>
            </a:r>
            <a:endParaRPr lang="en-US" sz="2400" dirty="0">
              <a:cs typeface="B Mitra" pitchFamily="2" charset="-78"/>
            </a:endParaRPr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0208" y="609600"/>
            <a:ext cx="4117791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type="body" idx="2"/>
          </p:nvPr>
        </p:nvSpPr>
        <p:spPr>
          <a:xfrm>
            <a:off x="457200" y="273048"/>
            <a:ext cx="8229600" cy="6356351"/>
          </a:xfrm>
        </p:spPr>
        <p:txBody>
          <a:bodyPr/>
          <a:lstStyle/>
          <a:p>
            <a:pPr marL="342900" lvl="0" indent="-342900" algn="ctr" hangingPunct="1">
              <a:spcBef>
                <a:spcPts val="1000"/>
              </a:spcBef>
              <a:buSzPts val="6399"/>
              <a:buBlip>
                <a:blip r:embed="rId3"/>
              </a:buBlip>
            </a:pPr>
            <a:r>
              <a:rPr lang="fa-IR" sz="3200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بسم الله الرّحمن الرّحیم</a:t>
            </a:r>
          </a:p>
          <a:p>
            <a:pPr marL="342900" lvl="0" indent="-342900" hangingPunct="1">
              <a:spcBef>
                <a:spcPts val="900"/>
              </a:spcBef>
              <a:buSzPts val="3600"/>
              <a:buBlip>
                <a:blip r:embed="rId3"/>
              </a:buBlip>
            </a:pPr>
            <a:r>
              <a:rPr lang="fa-IR" sz="3200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>الحمدلله ربّ العالمین و الصّلاة و السّلام علی سیّدنا محمّد و آله‌ الطّاهرین و صحبه المنتجبین و من تبعهم باحسان الی یوم الدّین.</a:t>
            </a:r>
          </a:p>
          <a:p>
            <a:pPr lvl="0" hangingPunct="1">
              <a:spcBef>
                <a:spcPts val="900"/>
              </a:spcBef>
            </a:pPr>
            <a:endParaRPr lang="fa-IR" sz="3600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  <a:p>
            <a:pPr marL="342900" lvl="0" indent="-342900" hangingPunct="1">
              <a:spcBef>
                <a:spcPts val="700"/>
              </a:spcBef>
              <a:buSzPts val="2799"/>
              <a:buBlip>
                <a:blip r:embed="rId3"/>
              </a:buBlip>
            </a:pPr>
            <a:r>
              <a:rPr lang="fa-IR" sz="2400" dirty="0">
                <a:solidFill>
                  <a:srgbClr val="000000"/>
                </a:solidFill>
              </a:rPr>
              <a:t>برای گوش دادن فایل صوتی کلیک کنید</a:t>
            </a:r>
          </a:p>
        </p:txBody>
      </p:sp>
      <p:pic>
        <p:nvPicPr>
          <p:cNvPr id="4" name="2453074.mp3"/>
          <p:cNvPicPr>
            <a:picLocks noChangeAspect="1"/>
          </p:cNvPicPr>
          <p:nvPr>
            <a:audi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419596" y="4800600"/>
            <a:ext cx="1143000" cy="114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type="body" idx="2"/>
          </p:nvPr>
        </p:nvSpPr>
        <p:spPr>
          <a:xfrm>
            <a:off x="914400" y="990601"/>
            <a:ext cx="7467601" cy="5105400"/>
          </a:xfrm>
        </p:spPr>
        <p:txBody>
          <a:bodyPr/>
          <a:lstStyle/>
          <a:p>
            <a:pPr marL="342900" lvl="0" indent="-342900" algn="just" hangingPunct="1">
              <a:spcBef>
                <a:spcPts val="600"/>
              </a:spcBef>
              <a:buSzPts val="3839"/>
              <a:buBlip>
                <a:blip r:embed="rId2"/>
              </a:buBlip>
            </a:pPr>
            <a:r>
              <a:rPr lang="fa-IR" sz="2000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cs typeface="B Nazanin" pitchFamily="2" charset="-78"/>
              </a:rPr>
              <a:t>از میان همه‌ی ملّتهای زیر ستم، کمتر ملّتی به انقلاب همّت میگمارد؛ و در میان ملّتهایی که به‌پاخاسته و انقلاب کرده‌اند، کمتر دیده شده که توانسته باشند کار را به نهایت رسانده و به‌جز تغییر حکومتها، آرمانهای انقلابی را حفظ کرده باشند. امّا انقلاب پُرشکوه ملّت ایران که بزرگ‌ترین و مردمی‌ترین انقلاب عصر جدید است، تنها انقلابی است که یک چلّه‌ی پُرافتخار را بدون خیانت به آرمانهایش پشت سر نهاده و در برابر همه‌ی وسوسه‌هایی که غیر قابل مقاومت به نظر میرسیدند، از کرامت خود و اصالت شعارهایش صیانت کرده و اینک وارد دوّمین مرحله‌ی خودسازی و جامعه‌پردازی وتمدن سازی شده ‌است. درودی از اعماق دل بر این ملّت؛ بر نسلی که آغاز کرد و ادامه داد و بر نسلی که اینک وارد فرایند بزرگ و جهانیِ چهل سال دوّم میشود.</a:t>
            </a:r>
          </a:p>
          <a:p>
            <a:pPr lvl="0" algn="just" hangingPunct="1">
              <a:spcBef>
                <a:spcPts val="600"/>
              </a:spcBef>
            </a:pPr>
            <a:r>
              <a:rPr lang="fa-IR" sz="2400" b="1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cs typeface="B Lotus" pitchFamily="2"/>
              </a:rPr>
              <a:t/>
            </a:r>
            <a:br>
              <a:rPr lang="fa-IR" sz="2400" b="1" dirty="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  <a:cs typeface="B Lotus" pitchFamily="2"/>
              </a:rPr>
            </a:br>
            <a:endParaRPr lang="fa-IR" sz="2400" b="1" dirty="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  <a:cs typeface="B Lotus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type="body" idx="2"/>
          </p:nvPr>
        </p:nvSpPr>
        <p:spPr>
          <a:xfrm>
            <a:off x="381003" y="273048"/>
            <a:ext cx="8305796" cy="6356351"/>
          </a:xfrm>
        </p:spPr>
        <p:txBody>
          <a:bodyPr/>
          <a:lstStyle/>
          <a:p>
            <a:pPr marL="342900" lvl="0" indent="-342900" algn="just" hangingPunct="1">
              <a:spcBef>
                <a:spcPts val="600"/>
              </a:spcBef>
              <a:buSzPts val="3839"/>
              <a:buBlip>
                <a:blip r:embed="rId2"/>
              </a:buBlip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آن روز که جهان میان شرق و غرب مادّی تقسیم شده بود و کسی گمان یک نهضت بزرگ دینی را نمیبُرد، انقلاب اسلامی ایران، با قدرت و شکوه پا به میدان نهاد؛ چهارچوب‌ها را شکست؛ کهنگی کلیشه‌ها را به رخ دنیا کشید؛ دین و دنیا را در کنار هم مطرح کرد و آغاز عصر جدیدی را اعلام نمود. طبیعی بود که سردمداران گمراهی و ستم واکنش نشان دهند، امّا این واکنش ناکام ماند. چپ و راستِ مدرنیته، از تظاهر به نشنیدن این صدای جدید و متفاوت، تا تلاش گسترده و گونه‌گون برای خفه کردن آن، هرچه کردند به اجلِ محتوم خود نزدیک‌تر شدند. اکنون با گذشت چهل جشن سالانه‌ی انقلاب و چهل دهه‌ی فجر، یکی از آن دو کانون دشمنی نابود شده و دیگری با مشکلاتی که خبر از نزدیکی احتضار میدهند، دست‌وپنجه نرم میکند! و انقلاب اسلامی با حفظ و پایبندی به شعارهای خود همچنان به پیش میرود.</a:t>
            </a:r>
          </a:p>
          <a:p>
            <a:pPr marL="342900" lvl="0" indent="-342900" algn="just" hangingPunct="1">
              <a:spcBef>
                <a:spcPts val="800"/>
              </a:spcBef>
              <a:buSzPts val="3199"/>
              <a:buBlip>
                <a:blip r:embed="rId2"/>
              </a:buBlip>
            </a:pPr>
            <a:r>
              <a:rPr lang="fa-IR" sz="320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</a:rPr>
              <a:t/>
            </a:r>
            <a:br>
              <a:rPr lang="fa-IR" sz="3200">
                <a:solidFill>
                  <a:srgbClr val="000000"/>
                </a:solidFill>
                <a:effectLst>
                  <a:outerShdw dist="38096" dir="2700000">
                    <a:srgbClr val="000000"/>
                  </a:outerShdw>
                </a:effectLst>
              </a:rPr>
            </a:br>
            <a:endParaRPr lang="fa-IR" sz="3200">
              <a:solidFill>
                <a:srgbClr val="000000"/>
              </a:solidFill>
              <a:effectLst>
                <a:outerShdw dist="38096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P\Desktop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752600"/>
            <a:ext cx="7010400" cy="424973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143000" y="1749420"/>
            <a:ext cx="6934196" cy="1374772"/>
          </a:xfrm>
        </p:spPr>
        <p:txBody>
          <a:bodyPr/>
          <a:lstStyle/>
          <a:p>
            <a:pPr lvl="0" hangingPunct="1"/>
            <a:r>
              <a:rPr lang="fa-IR" sz="5400"/>
              <a:t/>
            </a:r>
            <a:br>
              <a:rPr lang="fa-IR" sz="5400"/>
            </a:br>
            <a:r>
              <a:rPr lang="fa-IR" sz="5400"/>
              <a:t>گام دوم انقلاب</a:t>
            </a:r>
            <a:br>
              <a:rPr lang="fa-IR" sz="5400"/>
            </a:br>
            <a:endParaRPr lang="en-US" sz="5400"/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1143000" y="4114800"/>
            <a:ext cx="6934196" cy="1752603"/>
          </a:xfrm>
        </p:spPr>
        <p:txBody>
          <a:bodyPr anchorCtr="1"/>
          <a:lstStyle/>
          <a:p>
            <a:pPr marL="0" lvl="0" indent="0" algn="ctr" hangingPunct="1">
              <a:spcBef>
                <a:spcPts val="900"/>
              </a:spcBef>
              <a:buNone/>
            </a:pPr>
            <a:r>
              <a:rPr lang="fa-IR" sz="3700">
                <a:solidFill>
                  <a:srgbClr val="000000"/>
                </a:solidFill>
              </a:rPr>
              <a:t>محورهای کلی این بیانیه به شرح ذیل است: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052510" y="228600"/>
            <a:ext cx="7100882" cy="1600200"/>
          </a:xfrm>
        </p:spPr>
        <p:txBody>
          <a:bodyPr/>
          <a:lstStyle/>
          <a:p>
            <a:pPr lvl="0" hangingPunct="1"/>
            <a:r>
              <a:rPr lang="fa-IR" b="1"/>
              <a:t>جمهوری اسلامی ویژگی‌هایی دارد از جمله:</a:t>
            </a:r>
            <a:endParaRPr lang="en-US"/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algn="just" hangingPunct="1">
              <a:spcBef>
                <a:spcPts val="600"/>
              </a:spcBef>
              <a:buSzPts val="3839"/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برای همه چیز میتوان طول عمر مفید و تاریخ مصرف فرض کرد، امّا شعارهای جهانی این انقلاب دینی از این قاعده مستثنا است چون ویژگی‌هایی مثل آزادی، اخلاق، معنویت، عدالت، استقلال، عزّت، عقلانیّت، برادری در فطرت بشر است.</a:t>
            </a:r>
          </a:p>
          <a:p>
            <a:pPr lvl="0" algn="just" hangingPunct="1">
              <a:spcBef>
                <a:spcPts val="600"/>
              </a:spcBef>
              <a:buSzPts val="3839"/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به نقدها حسّاسیّت مثبت نشان میدهد. ولی از ارزشهایش فاصله نمیگیرد.</a:t>
            </a:r>
          </a:p>
          <a:p>
            <a:pPr lvl="0" algn="just" hangingPunct="1">
              <a:spcBef>
                <a:spcPts val="600"/>
              </a:spcBef>
              <a:buSzPts val="3839"/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انعطاف‌پذیر و آماده‌ی تصحیح خطاهای خویش است. اما تجدیدنظرپذیر و اهل انفعال نیست.</a:t>
            </a:r>
          </a:p>
          <a:p>
            <a:pPr lvl="0" algn="just" hangingPunct="1">
              <a:spcBef>
                <a:spcPts val="600"/>
              </a:spcBef>
              <a:buSzPts val="3839"/>
            </a:pPr>
            <a:r>
              <a:rPr lang="fa-IR" sz="2400" b="1">
                <a:solidFill>
                  <a:srgbClr val="000000"/>
                </a:solidFill>
                <a:cs typeface="B Lotus" pitchFamily="2"/>
              </a:rPr>
              <a:t>پس از نظام سازی، به رکود و خموشی دچار نشده است.  متحجّر و در برابر پدیده‌ها و موقعیّتهای نو به نو، فاقد احساس و ادراک نیست.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Toranj_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Toranj_1%20(www.aseman313.ir)</Template>
  <TotalTime>217</TotalTime>
  <Words>901</Words>
  <Application>Microsoft Office PowerPoint</Application>
  <PresentationFormat>On-screen Show (4:3)</PresentationFormat>
  <Paragraphs>42</Paragraphs>
  <Slides>19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Toranj_1</vt:lpstr>
      <vt:lpstr>Slide 1</vt:lpstr>
      <vt:lpstr>Slide 2</vt:lpstr>
      <vt:lpstr>محورهای مهم بیانیه «گام دوم انقلاب» امام خامنه‌ای      خطاب به ملت ایران</vt:lpstr>
      <vt:lpstr>Slide 4</vt:lpstr>
      <vt:lpstr>Slide 5</vt:lpstr>
      <vt:lpstr>Slide 6</vt:lpstr>
      <vt:lpstr>Slide 7</vt:lpstr>
      <vt:lpstr> گام دوم انقلاب </vt:lpstr>
      <vt:lpstr>جمهوری اسلامی ویژگی‌هایی دارد از جمله:</vt:lpstr>
      <vt:lpstr>Slide 10</vt:lpstr>
      <vt:lpstr>درس‌هایی که رهبر معظم انقلاب به عنوان نسل اول انقلاب برای جوانان گفتند: </vt:lpstr>
      <vt:lpstr>ثمرات و نتایج گام اول انقلاب:</vt:lpstr>
      <vt:lpstr>Slide 13</vt:lpstr>
      <vt:lpstr>ماموریت‌های نسل جوان برای گام دوم انقلاب: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site</dc:creator>
  <cp:lastModifiedBy>NP</cp:lastModifiedBy>
  <cp:revision>29</cp:revision>
  <dcterms:created xsi:type="dcterms:W3CDTF">2014-03-09T08:49:13Z</dcterms:created>
  <dcterms:modified xsi:type="dcterms:W3CDTF">2019-06-09T16:45:09Z</dcterms:modified>
</cp:coreProperties>
</file>